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577" r:id="rId2"/>
    <p:sldId id="595" r:id="rId3"/>
    <p:sldId id="655" r:id="rId4"/>
    <p:sldId id="620" r:id="rId5"/>
    <p:sldId id="603" r:id="rId6"/>
    <p:sldId id="641" r:id="rId7"/>
    <p:sldId id="610" r:id="rId8"/>
    <p:sldId id="624" r:id="rId9"/>
    <p:sldId id="625" r:id="rId10"/>
    <p:sldId id="627" r:id="rId11"/>
    <p:sldId id="629" r:id="rId12"/>
    <p:sldId id="654" r:id="rId13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7EB8"/>
    <a:srgbClr val="75BEE9"/>
    <a:srgbClr val="0099FF"/>
    <a:srgbClr val="009ED6"/>
    <a:srgbClr val="000099"/>
    <a:srgbClr val="0033CC"/>
    <a:srgbClr val="32469A"/>
    <a:srgbClr val="243C80"/>
    <a:srgbClr val="204898"/>
    <a:srgbClr val="2034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53" autoAdjust="0"/>
    <p:restoredTop sz="85546" autoAdjust="0"/>
  </p:normalViewPr>
  <p:slideViewPr>
    <p:cSldViewPr>
      <p:cViewPr varScale="1">
        <p:scale>
          <a:sx n="59" d="100"/>
          <a:sy n="59" d="100"/>
        </p:scale>
        <p:origin x="161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3154" y="-8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EDB6DF3-FA61-45CB-BE27-053A00556DB1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AFA7AAB-6417-4573-AFEB-2CFC05049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2216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89C4D45-EFF8-479D-AF6F-9BB9BF232254}" type="datetimeFigureOut">
              <a:rPr lang="en-US" smtClean="0"/>
              <a:pPr/>
              <a:t>1/21/2016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err="1" smtClean="0"/>
              <a:t>jksdksd</a:t>
            </a:r>
            <a:r>
              <a:rPr lang="en-US" smtClean="0"/>
              <a:t> </a:t>
            </a:r>
            <a:r>
              <a:rPr lang="en-US" err="1" smtClean="0"/>
              <a:t>jh</a:t>
            </a:r>
            <a:r>
              <a:rPr lang="en-US" smtClean="0"/>
              <a:t> </a:t>
            </a:r>
            <a:r>
              <a:rPr lang="en-US" err="1" smtClean="0"/>
              <a:t>jhfkjhfsd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B208339-1CDE-4508-95CE-C65DBDC3BF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12253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88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65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59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59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98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420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50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jksdksd jh jhfkjhfsd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208339-1CDE-4508-95CE-C65DBDC3BF1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96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017E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590800"/>
            <a:ext cx="7772400" cy="1362075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4400" cap="none" baseline="0" dirty="0">
                <a:latin typeface="Segoe UI" pitchFamily="34" charset="0"/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1555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2400" y="0"/>
            <a:ext cx="43452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 baseline="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278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457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ne Columns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0"/>
            <a:ext cx="4343400" cy="6858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252000" rIns="91440" bIns="45720" rtlCol="0">
            <a:normAutofit/>
          </a:bodyPr>
          <a:lstStyle>
            <a:lvl1pPr>
              <a:defRPr sz="2400" baseline="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098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Layout with Pictur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0" y="5181600"/>
            <a:ext cx="9136380" cy="914400"/>
          </a:xfrm>
          <a:solidFill>
            <a:srgbClr val="017EB8"/>
          </a:solidFill>
        </p:spPr>
        <p:txBody>
          <a:bodyPr vert="horz" lIns="360000" tIns="45720" rIns="91440" bIns="45720" rtlCol="0" anchor="ctr">
            <a:noAutofit/>
          </a:bodyPr>
          <a:lstStyle>
            <a:lvl1pPr>
              <a:defRPr lang="en-US" sz="4400" cap="none" baseline="0" dirty="0">
                <a:solidFill>
                  <a:schemeClr val="bg1"/>
                </a:solidFill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1176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3 columns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457200" y="2362200"/>
            <a:ext cx="8382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4800" cap="none" baseline="0" dirty="0">
                <a:solidFill>
                  <a:schemeClr val="bg1"/>
                </a:solidFill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2743200" y="4953000"/>
            <a:ext cx="1600200" cy="13716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uk-UA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934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775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2616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5334000"/>
            <a:ext cx="1805709" cy="1295400"/>
          </a:xfrm>
        </p:spPr>
        <p:txBody>
          <a:bodyPr lIns="0" numCol="1"/>
          <a:lstStyle>
            <a:lvl1pPr marL="0" marR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None/>
              <a:tabLst/>
              <a:defRPr lang="en-US" sz="1200" kern="1200" baseline="0" smtClean="0">
                <a:solidFill>
                  <a:srgbClr val="75BEE9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marL="266700" marR="0" lvl="0" indent="-2667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17EB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add text</a:t>
            </a:r>
          </a:p>
          <a:p>
            <a:pPr lvl="0"/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5058025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baseline="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7675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04800" y="2514600"/>
            <a:ext cx="1981200" cy="19812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295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304800" y="1828800"/>
            <a:ext cx="44958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4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419100" y="4953000"/>
            <a:ext cx="3877408" cy="7620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029200" y="0"/>
            <a:ext cx="37338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63638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(w/o logo)">
    <p:bg>
      <p:bgPr>
        <a:solidFill>
          <a:srgbClr val="017E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438400" y="2590800"/>
            <a:ext cx="6477000" cy="14478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4800" cap="none" baseline="0" dirty="0">
                <a:latin typeface="Segoe UI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38400" y="5410200"/>
            <a:ext cx="6400800" cy="9906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dirty="0">
                <a:solidFill>
                  <a:srgbClr val="75BEE9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65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 (w/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2286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3200"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idx="10"/>
          </p:nvPr>
        </p:nvSpPr>
        <p:spPr>
          <a:xfrm>
            <a:off x="230400" y="1450102"/>
            <a:ext cx="3886200" cy="4493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1" name="Text Placeholder 2"/>
          <p:cNvSpPr>
            <a:spLocks noGrp="1"/>
          </p:cNvSpPr>
          <p:nvPr>
            <p:ph idx="11"/>
          </p:nvPr>
        </p:nvSpPr>
        <p:spPr>
          <a:xfrm>
            <a:off x="4800600" y="1450102"/>
            <a:ext cx="3886200" cy="4493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/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>
              <a:defRPr lang="en-US" sz="1600" kern="1200" dirty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948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</p:spPr>
        <p:txBody>
          <a:bodyPr/>
          <a:lstStyle>
            <a:lvl1pPr>
              <a:defRPr baseline="0">
                <a:solidFill>
                  <a:srgbClr val="017EB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uk-UA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73695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0400" y="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400" y="1447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marL="628650" lvl="1" indent="-2857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Second level</a:t>
            </a:r>
          </a:p>
          <a:p>
            <a:pPr marL="971550" lvl="2" indent="-171450" algn="l" defTabSz="914400" rtl="0" eaLnBrk="1" latinLnBrk="0" hangingPunct="1">
              <a:spcBef>
                <a:spcPct val="20000"/>
              </a:spcBef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Third level</a:t>
            </a:r>
          </a:p>
          <a:p>
            <a:pPr marL="1257300" lvl="3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</a:pPr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58000" y="644683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D53D713-3284-4C71-8174-D6528838EBFD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5" name="Content Placeholder 2"/>
          <p:cNvSpPr txBox="1">
            <a:spLocks/>
          </p:cNvSpPr>
          <p:nvPr userDrawn="1"/>
        </p:nvSpPr>
        <p:spPr>
          <a:xfrm>
            <a:off x="1905000" y="6324600"/>
            <a:ext cx="3048000" cy="304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628650" indent="-28575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257300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485900" indent="-228600" algn="l" defTabSz="914400" rtl="0" eaLnBrk="1" latinLnBrk="0" hangingPunct="1">
              <a:spcBef>
                <a:spcPct val="20000"/>
              </a:spcBef>
              <a:buClr>
                <a:srgbClr val="017EB8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mtClean="0"/>
          </a:p>
          <a:p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712" r:id="rId3"/>
    <p:sldLayoutId id="2147483713" r:id="rId4"/>
    <p:sldLayoutId id="2147483661" r:id="rId5"/>
    <p:sldLayoutId id="2147483709" r:id="rId6"/>
    <p:sldLayoutId id="2147483655" r:id="rId7"/>
    <p:sldLayoutId id="2147483674" r:id="rId8"/>
    <p:sldLayoutId id="2147483711" r:id="rId9"/>
    <p:sldLayoutId id="2147483675" r:id="rId10"/>
    <p:sldLayoutId id="2147483721" r:id="rId11"/>
    <p:sldLayoutId id="2147483723" r:id="rId12"/>
    <p:sldLayoutId id="2147483722" r:id="rId13"/>
    <p:sldLayoutId id="2147483725" r:id="rId14"/>
    <p:sldLayoutId id="2147483726" r:id="rId15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0" rtl="0" eaLnBrk="1" latinLnBrk="0" hangingPunct="1">
        <a:spcBef>
          <a:spcPct val="0"/>
        </a:spcBef>
        <a:buNone/>
        <a:defRPr lang="en-US" sz="4000" b="0" kern="1200" baseline="0" dirty="0" smtClean="0">
          <a:solidFill>
            <a:srgbClr val="017EB8"/>
          </a:solidFill>
          <a:latin typeface="Segoe UI" panose="020B0502040204020203" pitchFamily="34" charset="0"/>
          <a:ea typeface="Segoe UI" pitchFamily="34" charset="0"/>
          <a:cs typeface="Segoe UI" pitchFamily="34" charset="0"/>
        </a:defRPr>
      </a:lvl1pPr>
    </p:titleStyle>
    <p:bodyStyle>
      <a:lvl1pPr marL="266700" indent="-266700" algn="l" defTabSz="914400" rtl="0" eaLnBrk="1" latinLnBrk="0" hangingPunct="1">
        <a:spcBef>
          <a:spcPct val="20000"/>
        </a:spcBef>
        <a:buClr>
          <a:srgbClr val="017EB8"/>
        </a:buClr>
        <a:buFont typeface="Arial" panose="020B0604020202020204" pitchFamily="34" charset="0"/>
        <a:buChar char="•"/>
        <a:defRPr sz="3200" kern="1200" baseline="0">
          <a:solidFill>
            <a:schemeClr val="tx1">
              <a:lumMod val="75000"/>
              <a:lumOff val="2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628650" indent="-28575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800" kern="1200" baseline="0" dirty="0" smtClean="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971550" indent="-17145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400" kern="1200" baseline="0" dirty="0" smtClean="0">
          <a:solidFill>
            <a:schemeClr val="tx1">
              <a:lumMod val="65000"/>
              <a:lumOff val="3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257300" indent="-22860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lang="en-US" sz="2000" kern="1200" baseline="0" dirty="0" smtClean="0">
          <a:solidFill>
            <a:schemeClr val="tx1">
              <a:lumMod val="65000"/>
              <a:lumOff val="3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1485900" indent="-228600" algn="l" defTabSz="914400" rtl="0" eaLnBrk="1" latinLnBrk="0" hangingPunct="1">
        <a:spcBef>
          <a:spcPct val="20000"/>
        </a:spcBef>
        <a:buClr>
          <a:srgbClr val="017EB8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oftserveinc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://www.softserveinc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videolan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171700" y="2590800"/>
            <a:ext cx="4953000" cy="2286000"/>
          </a:xfrm>
        </p:spPr>
        <p:txBody>
          <a:bodyPr/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Test types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885592" y="5867400"/>
            <a:ext cx="3877408" cy="762000"/>
          </a:xfrm>
        </p:spPr>
        <p:txBody>
          <a:bodyPr>
            <a:normAutofit fontScale="85000" lnSpcReduction="10000"/>
          </a:bodyPr>
          <a:lstStyle/>
          <a:p>
            <a:pPr algn="r"/>
            <a:r>
              <a:rPr lang="en-US" dirty="0" smtClean="0"/>
              <a:t>Volodymyr Prudnikov-Roshko</a:t>
            </a:r>
            <a:endParaRPr lang="en-US" dirty="0"/>
          </a:p>
          <a:p>
            <a:pPr algn="r"/>
            <a:r>
              <a:rPr lang="en-US" dirty="0" smtClean="0"/>
              <a:t>January 2016</a:t>
            </a:r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28600" y="2133600"/>
            <a:ext cx="8534400" cy="14478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endParaRPr lang="en-US" sz="3200" b="1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 </a:t>
            </a:r>
            <a:r>
              <a:rPr lang="en-US" sz="4400" b="1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VLC: Desktop </a:t>
            </a:r>
            <a:r>
              <a:rPr lang="en-US" sz="4400" b="1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media player</a:t>
            </a:r>
            <a:endParaRPr lang="uk-UA" sz="4400" b="1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18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10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298269" y="237378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 smtClean="0"/>
              <a:t>Load testing</a:t>
            </a:r>
            <a:endParaRPr lang="en-US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298269" y="1376455"/>
            <a:ext cx="78486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2000" b="1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As a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software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need to support the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playlist which will contain more than 100 items inside.</a:t>
            </a:r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endParaRPr lang="en-US" sz="2000" b="1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r>
              <a:rPr lang="en-US" sz="20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Load </a:t>
            </a:r>
            <a:r>
              <a:rPr lang="en-US" sz="2000" b="1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 Procedure: </a:t>
            </a:r>
            <a:endParaRPr lang="en-US" sz="2000" b="1" dirty="0" smtClean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just">
              <a:defRPr/>
            </a:pP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Open VLC media player</a:t>
            </a:r>
          </a:p>
          <a:p>
            <a:pPr marL="0" lvl="1"/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 Click “Media” -&gt; “Open file”</a:t>
            </a:r>
          </a:p>
          <a:p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3. Find the video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files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4. Click by left mouse button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 random file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5. Press “</a:t>
            </a:r>
            <a:r>
              <a:rPr lang="en-US" sz="2000" dirty="0" err="1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Ctrl+A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 combination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 the keyboard</a:t>
            </a:r>
            <a:endParaRPr lang="en-US" sz="2000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5.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Press “Open” button</a:t>
            </a:r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000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b="1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Expected result: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100 items puts into playlist</a:t>
            </a:r>
            <a:endParaRPr lang="en-US" sz="2000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0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436" y="2141445"/>
            <a:ext cx="5121164" cy="38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7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>
            <a:spLocks noGrp="1"/>
          </p:cNvSpPr>
          <p:nvPr>
            <p:ph type="title"/>
          </p:nvPr>
        </p:nvSpPr>
        <p:spPr>
          <a:xfrm>
            <a:off x="213360" y="0"/>
            <a:ext cx="82296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Stress testing</a:t>
            </a:r>
            <a:endParaRPr lang="en-US" dirty="0"/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</p:spPr>
        <p:txBody>
          <a:bodyPr/>
          <a:lstStyle/>
          <a:p>
            <a:fld id="{AD53D713-3284-4C71-8174-D6528838EBFD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228600" y="920621"/>
            <a:ext cx="80772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2000" b="1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As a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software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 need to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only media files.</a:t>
            </a:r>
            <a:endParaRPr lang="en-US" sz="2000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endParaRPr lang="en-US" sz="2000" b="1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r>
              <a:rPr lang="en-US" sz="2000" b="1" dirty="0" smtClean="0">
                <a:solidFill>
                  <a:srgbClr val="017EB8"/>
                </a:solidFill>
              </a:rPr>
              <a:t>Stress </a:t>
            </a:r>
            <a:r>
              <a:rPr lang="en-US" sz="2000" b="1" dirty="0">
                <a:solidFill>
                  <a:srgbClr val="017EB8"/>
                </a:solidFill>
              </a:rPr>
              <a:t>Testing Procedure: </a:t>
            </a:r>
            <a:endParaRPr lang="en-US" sz="2000" b="1" dirty="0" smtClean="0">
              <a:solidFill>
                <a:srgbClr val="017EB8"/>
              </a:solidFill>
            </a:endParaRPr>
          </a:p>
          <a:p>
            <a:pPr algn="just">
              <a:defRPr/>
            </a:pP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Open VLC media player</a:t>
            </a:r>
          </a:p>
          <a:p>
            <a:pPr marL="0" lvl="1"/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 Click “Media” -&gt; “Open file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</a:t>
            </a:r>
          </a:p>
          <a:p>
            <a:pPr marL="0" lvl="1"/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 the dropdown list of file</a:t>
            </a:r>
          </a:p>
          <a:p>
            <a:pPr marL="0" lvl="1"/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Types select “All files”</a:t>
            </a:r>
            <a:endParaRPr lang="en-US" sz="2000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4. Find some non-media file</a:t>
            </a:r>
            <a:endParaRPr lang="en-US" sz="2000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5.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Press “Open” button</a:t>
            </a:r>
          </a:p>
          <a:p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b="1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Result</a:t>
            </a:r>
            <a:r>
              <a:rPr lang="en-US" sz="2000" b="1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 error message that VLC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couldn’t identify the audio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or video codec</a:t>
            </a:r>
            <a:endParaRPr lang="en-US" sz="2000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0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062" y="2286000"/>
            <a:ext cx="5227538" cy="400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6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934200" y="5105400"/>
            <a:ext cx="1805709" cy="16764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1300" b="1" dirty="0"/>
              <a:t>USA TELEPHONE</a:t>
            </a:r>
            <a:endParaRPr lang="uk-UA" sz="1300" b="1" dirty="0"/>
          </a:p>
          <a:p>
            <a:pPr>
              <a:lnSpc>
                <a:spcPct val="120000"/>
              </a:lnSpc>
            </a:pPr>
            <a:r>
              <a:rPr lang="en-US" dirty="0"/>
              <a:t>Toll-Free: 866.687.3588</a:t>
            </a:r>
            <a:endParaRPr lang="uk-UA" dirty="0"/>
          </a:p>
          <a:p>
            <a:pPr>
              <a:lnSpc>
                <a:spcPct val="120000"/>
              </a:lnSpc>
            </a:pPr>
            <a:r>
              <a:rPr lang="en-US" dirty="0"/>
              <a:t>Office: </a:t>
            </a:r>
            <a:r>
              <a:rPr lang="en-US" dirty="0" smtClean="0"/>
              <a:t>239.690.3111</a:t>
            </a:r>
          </a:p>
          <a:p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sz="1300" b="1" dirty="0"/>
              <a:t>UK TELEPHONE</a:t>
            </a:r>
          </a:p>
          <a:p>
            <a:pPr>
              <a:lnSpc>
                <a:spcPct val="110000"/>
              </a:lnSpc>
            </a:pPr>
            <a:r>
              <a:rPr lang="en-US" dirty="0"/>
              <a:t>Tel: </a:t>
            </a:r>
            <a:r>
              <a:rPr lang="en-US" dirty="0" smtClean="0"/>
              <a:t>0207.544.8414</a:t>
            </a:r>
          </a:p>
          <a:p>
            <a:endParaRPr lang="en-US" dirty="0"/>
          </a:p>
          <a:p>
            <a:pPr>
              <a:lnSpc>
                <a:spcPct val="110000"/>
              </a:lnSpc>
            </a:pPr>
            <a:r>
              <a:rPr lang="en-US" sz="1300" b="1" dirty="0" smtClean="0"/>
              <a:t>GERMAN </a:t>
            </a:r>
            <a:r>
              <a:rPr lang="en-US" sz="1300" b="1" dirty="0"/>
              <a:t>TELEPHONE </a:t>
            </a:r>
          </a:p>
          <a:p>
            <a:pPr>
              <a:lnSpc>
                <a:spcPct val="110000"/>
              </a:lnSpc>
            </a:pPr>
            <a:r>
              <a:rPr lang="en-US" dirty="0"/>
              <a:t>Tel: 0692.602.5857</a:t>
            </a:r>
          </a:p>
          <a:p>
            <a:endParaRPr lang="uk-UA" dirty="0"/>
          </a:p>
          <a:p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75200" y="5105400"/>
            <a:ext cx="1805709" cy="1295400"/>
          </a:xfrm>
        </p:spPr>
        <p:txBody>
          <a:bodyPr/>
          <a:lstStyle/>
          <a:p>
            <a:r>
              <a:rPr lang="en-US" b="1" dirty="0"/>
              <a:t>EMAIL</a:t>
            </a:r>
            <a:endParaRPr lang="uk-UA" b="1" dirty="0"/>
          </a:p>
          <a:p>
            <a:r>
              <a:rPr lang="en-US" sz="1100" u="sng" dirty="0">
                <a:hlinkClick r:id="rId3"/>
              </a:rPr>
              <a:t>info@softserveinc.com</a:t>
            </a:r>
            <a:endParaRPr lang="uk-UA" sz="1100" dirty="0"/>
          </a:p>
          <a:p>
            <a:r>
              <a:rPr lang="en-US" dirty="0"/>
              <a:t> </a:t>
            </a:r>
            <a:endParaRPr lang="uk-UA" dirty="0"/>
          </a:p>
          <a:p>
            <a:r>
              <a:rPr lang="en-US" b="1" dirty="0"/>
              <a:t>WEBSITE:</a:t>
            </a:r>
            <a:endParaRPr lang="uk-UA" b="1" dirty="0"/>
          </a:p>
          <a:p>
            <a:r>
              <a:rPr lang="en-US" sz="1100" u="sng" dirty="0">
                <a:hlinkClick r:id="rId4"/>
              </a:rPr>
              <a:t>www.softserveinc.com</a:t>
            </a:r>
            <a:r>
              <a:rPr lang="en-US" sz="1100" dirty="0">
                <a:hlinkClick r:id="rId4"/>
              </a:rPr>
              <a:t> </a:t>
            </a:r>
            <a:endParaRPr lang="uk-UA" sz="1100" dirty="0"/>
          </a:p>
          <a:p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616200" y="5105400"/>
            <a:ext cx="1805709" cy="1295400"/>
          </a:xfrm>
        </p:spPr>
        <p:txBody>
          <a:bodyPr/>
          <a:lstStyle/>
          <a:p>
            <a:r>
              <a:rPr lang="en-US" b="1" dirty="0"/>
              <a:t>EUROPE OFFICES</a:t>
            </a:r>
            <a:endParaRPr lang="uk-UA" b="1" dirty="0"/>
          </a:p>
          <a:p>
            <a:r>
              <a:rPr lang="en-US" sz="1100" dirty="0"/>
              <a:t>United Kingdom</a:t>
            </a:r>
            <a:endParaRPr lang="uk-UA" sz="1100" dirty="0"/>
          </a:p>
          <a:p>
            <a:r>
              <a:rPr lang="en-US" sz="1100" dirty="0"/>
              <a:t>Germany</a:t>
            </a:r>
            <a:endParaRPr lang="uk-UA" sz="1100" dirty="0"/>
          </a:p>
          <a:p>
            <a:r>
              <a:rPr lang="en-US" sz="1100" dirty="0"/>
              <a:t>The Netherlands</a:t>
            </a:r>
            <a:endParaRPr lang="uk-UA" sz="1100" dirty="0"/>
          </a:p>
          <a:p>
            <a:r>
              <a:rPr lang="en-US" sz="1100" dirty="0"/>
              <a:t>Ukraine</a:t>
            </a:r>
            <a:endParaRPr lang="uk-UA" sz="1100" dirty="0"/>
          </a:p>
          <a:p>
            <a:r>
              <a:rPr lang="en-US" sz="1100" dirty="0"/>
              <a:t>Bulgaria</a:t>
            </a:r>
            <a:endParaRPr lang="uk-UA" sz="1100" dirty="0"/>
          </a:p>
          <a:p>
            <a:endParaRPr lang="uk-U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57200" y="5105400"/>
            <a:ext cx="1805709" cy="1295400"/>
          </a:xfrm>
        </p:spPr>
        <p:txBody>
          <a:bodyPr/>
          <a:lstStyle/>
          <a:p>
            <a:r>
              <a:rPr lang="en-US" b="1" dirty="0"/>
              <a:t>US OFFICES</a:t>
            </a:r>
            <a:endParaRPr lang="uk-UA" b="1" dirty="0"/>
          </a:p>
          <a:p>
            <a:r>
              <a:rPr lang="en-US" sz="1100" dirty="0"/>
              <a:t>Austin, TX</a:t>
            </a:r>
            <a:endParaRPr lang="uk-UA" sz="1100" dirty="0"/>
          </a:p>
          <a:p>
            <a:r>
              <a:rPr lang="en-US" sz="1100" dirty="0"/>
              <a:t>Fort Myers, FL</a:t>
            </a:r>
            <a:endParaRPr lang="uk-UA" sz="1100" dirty="0"/>
          </a:p>
          <a:p>
            <a:r>
              <a:rPr lang="en-US" sz="1100" dirty="0"/>
              <a:t>Boston, MA</a:t>
            </a:r>
            <a:endParaRPr lang="uk-UA" sz="1100" dirty="0"/>
          </a:p>
          <a:p>
            <a:r>
              <a:rPr lang="en-US" sz="1100" dirty="0"/>
              <a:t>Newport Beach, CA</a:t>
            </a:r>
            <a:endParaRPr lang="uk-UA" sz="1100" dirty="0"/>
          </a:p>
          <a:p>
            <a:r>
              <a:rPr lang="en-US" sz="1100" dirty="0"/>
              <a:t>Salt Lake City, UT</a:t>
            </a:r>
            <a:endParaRPr lang="uk-UA" sz="1100" dirty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7063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441960" y="685800"/>
            <a:ext cx="8229600" cy="2209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b="1" dirty="0" smtClean="0"/>
              <a:t>Object: </a:t>
            </a:r>
          </a:p>
          <a:p>
            <a:r>
              <a:rPr lang="en-US" b="1" dirty="0" smtClean="0"/>
              <a:t>VLC media player</a:t>
            </a:r>
            <a:endParaRPr lang="uk-UA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1600200"/>
            <a:ext cx="4186328" cy="436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18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3</a:t>
            </a:fld>
            <a:endParaRPr lang="uk-UA" dirty="0"/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228600" y="4572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b="1" dirty="0" smtClean="0"/>
              <a:t>Agenda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190929" y="1828800"/>
            <a:ext cx="7696200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- Smoke testing</a:t>
            </a:r>
          </a:p>
          <a:p>
            <a:r>
              <a:rPr lang="en-US" sz="28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- </a:t>
            </a:r>
            <a:r>
              <a:rPr lang="en-US" sz="2800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Functional testing</a:t>
            </a:r>
            <a:endParaRPr lang="en-US" sz="28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8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- Positive testing</a:t>
            </a:r>
          </a:p>
          <a:p>
            <a:r>
              <a:rPr lang="en-US" sz="28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en-US" sz="28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Integration </a:t>
            </a:r>
            <a:r>
              <a:rPr lang="en-US" sz="2800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</a:t>
            </a:r>
          </a:p>
          <a:p>
            <a:r>
              <a:rPr lang="en-US" sz="28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- Non-functional </a:t>
            </a:r>
            <a:r>
              <a:rPr lang="en-US" sz="2800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testing: </a:t>
            </a:r>
            <a:r>
              <a:rPr lang="en-US" sz="28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UI</a:t>
            </a:r>
          </a:p>
          <a:p>
            <a:r>
              <a:rPr lang="en-US" sz="28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- Performance testing</a:t>
            </a:r>
          </a:p>
          <a:p>
            <a:r>
              <a:rPr lang="en-US" sz="28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- Load testing</a:t>
            </a:r>
            <a:endParaRPr lang="en-US" sz="2800" dirty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8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- Stress testing</a:t>
            </a:r>
          </a:p>
          <a:p>
            <a:pPr marL="457200" indent="-457200">
              <a:buFontTx/>
              <a:buChar char="-"/>
            </a:pPr>
            <a:endParaRPr lang="en-US" sz="28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en-US" sz="32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en-US" sz="32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en-US" sz="32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32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242059"/>
            <a:ext cx="4060800" cy="446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84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/>
          <p:cNvSpPr txBox="1">
            <a:spLocks/>
          </p:cNvSpPr>
          <p:nvPr/>
        </p:nvSpPr>
        <p:spPr>
          <a:xfrm>
            <a:off x="190500" y="-508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 smtClean="0"/>
              <a:t>Smoke testing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</p:spPr>
        <p:txBody>
          <a:bodyPr/>
          <a:lstStyle/>
          <a:p>
            <a:fld id="{AD53D713-3284-4C71-8174-D6528838EBFD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4" name="TextBox 3"/>
          <p:cNvSpPr txBox="1"/>
          <p:nvPr/>
        </p:nvSpPr>
        <p:spPr>
          <a:xfrm>
            <a:off x="228600" y="894080"/>
            <a:ext cx="8153400" cy="527812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0" lvl="1"/>
            <a:r>
              <a:rPr lang="en-US" sz="26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Requirement: </a:t>
            </a:r>
            <a:r>
              <a:rPr lang="en-US" sz="26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As a </a:t>
            </a:r>
            <a:r>
              <a:rPr lang="en-US" sz="26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User, </a:t>
            </a:r>
            <a:r>
              <a:rPr lang="en-US" sz="26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 want to </a:t>
            </a:r>
            <a:r>
              <a:rPr lang="en-US" sz="26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own VLC media player program, so than I can download it.</a:t>
            </a:r>
          </a:p>
          <a:p>
            <a:pPr marL="0" lvl="1"/>
            <a:endParaRPr lang="en-US" sz="26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lvl="1"/>
            <a:r>
              <a:rPr lang="en-US" sz="26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Smoke </a:t>
            </a:r>
            <a:r>
              <a:rPr lang="en-US" sz="2600" b="1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 Procedure: </a:t>
            </a:r>
            <a:endParaRPr lang="en-US" sz="2600" b="1" dirty="0" smtClean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0" lvl="1"/>
            <a:r>
              <a:rPr lang="en-US" sz="26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1. Open URL: </a:t>
            </a:r>
            <a:r>
              <a:rPr lang="en-US" sz="26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http://videolan.org/</a:t>
            </a:r>
            <a:r>
              <a:rPr lang="en-US" sz="2600" u="sng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vlc/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600" b="1" dirty="0" smtClean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Expected result: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The Page is opened.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800" dirty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uk-UA" sz="28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336" y="3124200"/>
            <a:ext cx="5692378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076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5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41960" y="1524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 smtClean="0"/>
              <a:t>Functional testing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209800" y="1981200"/>
            <a:ext cx="8229600" cy="43434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uk-UA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41960" y="1066800"/>
            <a:ext cx="8229600" cy="59436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r>
              <a:rPr lang="en-US" sz="20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Requirement:</a:t>
            </a:r>
            <a:r>
              <a:rPr lang="en-US" sz="20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As a User, I want to install VLC media player, so that I can get experience working with VLC. </a:t>
            </a:r>
          </a:p>
          <a:p>
            <a:endParaRPr lang="en-US" sz="2000" dirty="0" smtClean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Functional </a:t>
            </a:r>
            <a:r>
              <a:rPr lang="en-US" sz="2000" b="1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 Procedure: </a:t>
            </a:r>
            <a:endParaRPr lang="en-US" sz="2000" b="1" dirty="0" smtClean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Open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URL: http://www.videolan.org/vlc/</a:t>
            </a:r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lvl="1"/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 Click “Download button”</a:t>
            </a:r>
            <a:endParaRPr lang="en-US" sz="2000" dirty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3</a:t>
            </a:r>
            <a:r>
              <a:rPr lang="en-US" sz="20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. Run downloaded application</a:t>
            </a:r>
          </a:p>
          <a:p>
            <a:r>
              <a:rPr lang="en-US" sz="2000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4</a:t>
            </a:r>
            <a:r>
              <a:rPr lang="en-US" sz="20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. Pass all steps that installation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program needed</a:t>
            </a:r>
            <a:endParaRPr lang="en-US" sz="2000" dirty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en-US" sz="2000" dirty="0" smtClean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Expected result: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VLC media player being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installed on the PC.</a:t>
            </a:r>
          </a:p>
          <a:p>
            <a:endParaRPr lang="en-US" sz="20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en-US" sz="20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en-US" sz="20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en-US" sz="20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endParaRPr lang="en-US" sz="20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uk-UA" sz="20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678325"/>
            <a:ext cx="4686729" cy="364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7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6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57200" y="1524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 smtClean="0"/>
              <a:t>Positive testing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3400" y="1066800"/>
            <a:ext cx="8153400" cy="41910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endParaRPr lang="uk-UA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57200" y="1097280"/>
            <a:ext cx="8153400" cy="461772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lvl="1"/>
            <a:r>
              <a:rPr lang="en-US" sz="20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Requirement: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As a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User,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 want to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have a possibility to open the video files via VLC media player.</a:t>
            </a:r>
          </a:p>
          <a:p>
            <a:pPr marL="0" lvl="1"/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lvl="1"/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lvl="1"/>
            <a:r>
              <a:rPr lang="en-US" sz="2000" b="1" dirty="0" smtClean="0">
                <a:solidFill>
                  <a:srgbClr val="017EB8"/>
                </a:solidFill>
              </a:rPr>
              <a:t>Positive </a:t>
            </a:r>
            <a:r>
              <a:rPr lang="en-US" sz="2000" b="1" dirty="0">
                <a:solidFill>
                  <a:srgbClr val="017EB8"/>
                </a:solidFill>
              </a:rPr>
              <a:t>Testing Procedure: </a:t>
            </a:r>
            <a:endParaRPr lang="en-US" sz="2000" b="1" dirty="0" smtClean="0">
              <a:solidFill>
                <a:srgbClr val="017EB8"/>
              </a:solidFill>
            </a:endParaRPr>
          </a:p>
          <a:p>
            <a:pPr marL="0" lvl="1"/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Open VLC media player</a:t>
            </a:r>
          </a:p>
          <a:p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Press “Media” menu button</a:t>
            </a:r>
            <a:endParaRPr lang="en-US" sz="2000" dirty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3. Press “Open file”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4. Find the video file and press “Open” button</a:t>
            </a:r>
            <a:endParaRPr lang="en-US" sz="2000" dirty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0" lvl="1"/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lvl="1"/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Expected result: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The video file starts playing</a:t>
            </a:r>
            <a:endParaRPr lang="en-US" sz="2000" dirty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uk-UA" sz="20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6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304800" y="3048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 smtClean="0"/>
              <a:t>Integration testing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</p:spPr>
        <p:txBody>
          <a:bodyPr/>
          <a:lstStyle/>
          <a:p>
            <a:fld id="{AD53D713-3284-4C71-8174-D6528838EBFD}" type="slidenum">
              <a:rPr lang="uk-UA" smtClean="0"/>
              <a:pPr/>
              <a:t>7</a:t>
            </a:fld>
            <a:endParaRPr lang="uk-UA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04800" y="1600200"/>
            <a:ext cx="7848600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b="1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Requirement: </a:t>
            </a:r>
            <a:r>
              <a:rPr lang="en-US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As a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User </a:t>
            </a:r>
            <a:r>
              <a:rPr lang="en-US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need to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have a possibility to change an audio track while video plays.</a:t>
            </a:r>
            <a:endParaRPr lang="en-US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endParaRPr lang="en-US" sz="800" b="1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defRPr/>
            </a:pPr>
            <a:r>
              <a:rPr lang="en-US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Integration </a:t>
            </a:r>
            <a:r>
              <a:rPr lang="en-US" b="1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 Procedure: </a:t>
            </a:r>
            <a:endParaRPr lang="en-US" b="1" dirty="0" smtClean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just">
              <a:defRPr/>
            </a:pP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Open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VLC media player</a:t>
            </a:r>
            <a:endParaRPr lang="en-US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lvl="1"/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Click “Media” -&gt; “Open file”</a:t>
            </a:r>
            <a:endParaRPr lang="en-US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3.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Find the file</a:t>
            </a:r>
            <a:endParaRPr lang="en-US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4.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Press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“Open” button</a:t>
            </a:r>
          </a:p>
          <a:p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5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While video is playing, press “Audio” -&gt; “Audio track” -&gt; different audio track</a:t>
            </a:r>
            <a:endParaRPr lang="en-US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8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b="1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Expected result:</a:t>
            </a:r>
            <a:endParaRPr lang="en-US" b="1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Audio track will changes.</a:t>
            </a:r>
            <a:endParaRPr lang="en-US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961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228600" y="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 smtClean="0"/>
              <a:t>Non-functional testing: UI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942340"/>
            <a:ext cx="754380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Requirements: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As a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User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 need the Menu, so that I can navigate through the application. </a:t>
            </a:r>
          </a:p>
          <a:p>
            <a:endParaRPr lang="en-US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UI </a:t>
            </a:r>
            <a:r>
              <a:rPr lang="en-US" b="1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 Procedure: </a:t>
            </a:r>
            <a:endParaRPr lang="en-US" b="1" dirty="0" smtClean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Open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 VLC media player</a:t>
            </a:r>
            <a:endParaRPr lang="en-US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Observe the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top side of the program for a menu bar</a:t>
            </a:r>
            <a:endParaRPr lang="en-US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b="1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Expected result:</a:t>
            </a:r>
          </a:p>
          <a:p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US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Menu is located in the top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side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 </a:t>
            </a:r>
            <a:r>
              <a:rPr lang="en-US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VLC media player.</a:t>
            </a:r>
            <a:endParaRPr lang="en-US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menu bar consists of “Media”, “Playback”, “Audio”, “Video”, “Subtitle”, “Tools”, “View” and “Help” items.</a:t>
            </a:r>
            <a:endParaRPr lang="en-US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0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6804000" y="6444000"/>
            <a:ext cx="2133600" cy="360000"/>
          </a:xfrm>
        </p:spPr>
        <p:txBody>
          <a:bodyPr/>
          <a:lstStyle/>
          <a:p>
            <a:fld id="{AD53D713-3284-4C71-8174-D6528838EBFD}" type="slidenum">
              <a:rPr lang="uk-UA" smtClean="0"/>
              <a:pPr/>
              <a:t>8</a:t>
            </a:fld>
            <a:endParaRPr lang="uk-UA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5032520"/>
            <a:ext cx="8509010" cy="99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076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53D713-3284-4C71-8174-D6528838EBFD}" type="slidenum">
              <a:rPr lang="uk-UA" smtClean="0"/>
              <a:pPr/>
              <a:t>9</a:t>
            </a:fld>
            <a:endParaRPr lang="uk-UA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533400" y="454184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0" rtl="0" eaLnBrk="1" latinLnBrk="0" hangingPunct="1">
              <a:spcBef>
                <a:spcPct val="0"/>
              </a:spcBef>
              <a:buNone/>
              <a:defRPr lang="en-US" sz="4000" b="0" kern="1200" baseline="0">
                <a:solidFill>
                  <a:srgbClr val="017EB8"/>
                </a:solidFill>
                <a:latin typeface="Segoe UI" panose="020B0502040204020203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Performance </a:t>
            </a:r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33400" y="1828800"/>
            <a:ext cx="80772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</a:t>
            </a:r>
            <a:r>
              <a:rPr lang="en-US" sz="2000" b="1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equirement: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As a User I want to have respond from the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software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 less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than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5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sec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after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opening a video file which size is more than 1 Gb.</a:t>
            </a:r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b="1" dirty="0" smtClean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Performance </a:t>
            </a:r>
            <a:r>
              <a:rPr lang="en-US" sz="2000" b="1" dirty="0">
                <a:solidFill>
                  <a:srgbClr val="017EB8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 Procedure: </a:t>
            </a:r>
            <a:endParaRPr lang="en-US" sz="2000" b="1" dirty="0" smtClean="0">
              <a:solidFill>
                <a:srgbClr val="017EB8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just">
              <a:defRPr/>
            </a:pP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Open VLC media player</a:t>
            </a:r>
          </a:p>
          <a:p>
            <a:pPr marL="0" lvl="1"/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 Click “Media” -&gt; “Open file”</a:t>
            </a:r>
          </a:p>
          <a:p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3. Find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video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file</a:t>
            </a:r>
          </a:p>
          <a:p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4. Press “Open” button</a:t>
            </a:r>
            <a:endParaRPr lang="en-US" sz="2000" dirty="0" smtClean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5. Measure spent time in seconds</a:t>
            </a:r>
          </a:p>
          <a:p>
            <a:pPr marL="457200" indent="-457200">
              <a:buAutoNum type="arabicPeriod"/>
            </a:pPr>
            <a:endParaRPr lang="en-US" sz="2000" dirty="0">
              <a:solidFill>
                <a:srgbClr val="017EB8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000" b="1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Expected result:</a:t>
            </a:r>
          </a:p>
          <a:p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system responds </a:t>
            </a:r>
            <a:r>
              <a:rPr lang="en-US" sz="2000" dirty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 less than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5 </a:t>
            </a:r>
            <a:r>
              <a:rPr lang="en-US" sz="2000" dirty="0" smtClean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sec.</a:t>
            </a:r>
          </a:p>
          <a:p>
            <a:pPr marL="457200" indent="-457200">
              <a:buAutoNum type="arabicPeriod"/>
            </a:pPr>
            <a:endParaRPr lang="en-US" sz="24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67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5BEE9"/>
      </a:hlink>
      <a:folHlink>
        <a:srgbClr val="00B0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rmAutofit/>
      </a:bodyPr>
      <a:lstStyle>
        <a:defPPr marL="0" indent="0">
          <a:buFont typeface="Arial" panose="020B0604020202020204" pitchFamily="34" charset="0"/>
          <a:buNone/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214586</TotalTime>
  <Words>750</Words>
  <Application>Microsoft Office PowerPoint</Application>
  <PresentationFormat>Экран (4:3)</PresentationFormat>
  <Paragraphs>179</Paragraphs>
  <Slides>12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Segoe UI</vt:lpstr>
      <vt:lpstr>Wingdings</vt:lpstr>
      <vt:lpstr>Office Theme</vt:lpstr>
      <vt:lpstr>Test types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Stress testing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2014  Global Marketing Plans &amp; Goals</dc:title>
  <dc:creator>Andriy Cherevko</dc:creator>
  <cp:lastModifiedBy>0Z</cp:lastModifiedBy>
  <cp:revision>177</cp:revision>
  <cp:lastPrinted>2014-01-08T21:58:06Z</cp:lastPrinted>
  <dcterms:created xsi:type="dcterms:W3CDTF">2011-09-23T10:13:30Z</dcterms:created>
  <dcterms:modified xsi:type="dcterms:W3CDTF">2016-01-21T20:29:08Z</dcterms:modified>
</cp:coreProperties>
</file>